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82" r:id="rId4"/>
    <p:sldId id="286" r:id="rId5"/>
    <p:sldId id="287" r:id="rId6"/>
    <p:sldId id="288" r:id="rId7"/>
    <p:sldId id="270" r:id="rId8"/>
    <p:sldId id="301" r:id="rId9"/>
    <p:sldId id="289" r:id="rId10"/>
    <p:sldId id="260" r:id="rId11"/>
    <p:sldId id="293" r:id="rId12"/>
    <p:sldId id="295" r:id="rId13"/>
    <p:sldId id="296" r:id="rId14"/>
    <p:sldId id="297" r:id="rId15"/>
    <p:sldId id="294" r:id="rId16"/>
    <p:sldId id="298" r:id="rId17"/>
    <p:sldId id="300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097" initials="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00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612" autoAdjust="0"/>
  </p:normalViewPr>
  <p:slideViewPr>
    <p:cSldViewPr snapToGrid="0">
      <p:cViewPr varScale="1">
        <p:scale>
          <a:sx n="96" d="100"/>
          <a:sy n="96" d="100"/>
        </p:scale>
        <p:origin x="5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26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003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83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91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711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+mj-lt"/>
              <a:buNone/>
            </a:pPr>
            <a:endParaRPr lang="zh-CN" altLang="zh-CN" sz="1800" b="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3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3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18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6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FBF74-BB38-46F5-BF06-FE7AF48AF1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6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73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+mj-lt"/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3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BF74-BB38-46F5-BF06-FE7AF48AF1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8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3825906" y="2558644"/>
            <a:ext cx="45401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组会报告</a:t>
            </a:r>
            <a:endParaRPr lang="zh-CN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6" name="文本框 11"/>
          <p:cNvSpPr>
            <a:spLocks noChangeArrowheads="1"/>
          </p:cNvSpPr>
          <p:nvPr/>
        </p:nvSpPr>
        <p:spPr bwMode="auto">
          <a:xfrm>
            <a:off x="2814987" y="4041909"/>
            <a:ext cx="6486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汇报人：李泳贤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>
            <a:off x="2087701" y="3555514"/>
            <a:ext cx="8016598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29875" y="660273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6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6" grpId="0" bldLvl="0" autoUpdateAnimBg="0"/>
      <p:bldP spid="307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19250" y="170877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59727" y="2348338"/>
            <a:ext cx="4610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506412" y="323212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947661" y="2950847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463485"/>
                <a:ext cx="10753669" cy="325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0000" algn="just">
                  <a:lnSpc>
                    <a:spcPct val="200000"/>
                  </a:lnSpc>
                </a:pP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估计方法：直接由时间序列计算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模型参数的方法，求前、后向预测误差平均功率最小时的反射系数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，进而求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sSubSup>
                        <m:sSub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463485"/>
                <a:ext cx="10753669" cy="3256148"/>
              </a:xfrm>
              <a:prstGeom prst="rect">
                <a:avLst/>
              </a:prstGeom>
              <a:blipFill>
                <a:blip r:embed="rId6"/>
                <a:stretch>
                  <a:fillRect l="-907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41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5425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设信号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观测数据区间为：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，前向、后向预测误差功率分别用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表示，预测误差平均功率用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其中，前向、后向预测误差公式分别为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𝑝𝑘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𝑝𝑘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zh-CN" sz="3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5425331"/>
              </a:xfrm>
              <a:prstGeom prst="rect">
                <a:avLst/>
              </a:prstGeom>
              <a:blipFill>
                <a:blip r:embed="rId6"/>
                <a:stretch>
                  <a:fillRect l="-340" r="-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31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476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300000"/>
                  </a:lnSpc>
                </a:pP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求预测误差平均功率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最小时的反射系数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，令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𝐾𝑝</m:t>
                          </m:r>
                        </m:den>
                      </m:f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−1)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0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300000"/>
                  </a:lnSpc>
                </a:pP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基于反射系数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Levison-Durbin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递推关系式求</a:t>
                </a:r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AR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，进而求得功率谱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4761303"/>
              </a:xfrm>
              <a:prstGeom prst="rect">
                <a:avLst/>
              </a:prstGeom>
              <a:blipFill>
                <a:blip r:embed="rId6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6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Burg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递推法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719165" y="1113581"/>
                <a:ext cx="10753669" cy="5866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Burg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递推法步骤：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）确定初始条件：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白噪声功率初始值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−1)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: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）计算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=(1−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Sup>
                      <m:sSub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）令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，重复（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）直至所需要的阶次。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5" y="1113581"/>
                <a:ext cx="10753669" cy="5866414"/>
              </a:xfrm>
              <a:prstGeom prst="rect">
                <a:avLst/>
              </a:prstGeom>
              <a:blipFill>
                <a:blip r:embed="rId6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75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A72E04-EDB2-D59D-8734-FAAC9852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87" y="0"/>
            <a:ext cx="579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40E24-493B-3BB3-65D4-18C3D21A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434" y="165650"/>
            <a:ext cx="4067175" cy="534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76F145-59BC-6034-F41B-32D949D47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82" y="165650"/>
            <a:ext cx="486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AR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模型的定阶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/>
              <p:nvPr/>
            </p:nvSpPr>
            <p:spPr>
              <a:xfrm>
                <a:off x="1009601" y="1239814"/>
                <a:ext cx="10753669" cy="4218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最终预报误差准则</a:t>
                </a:r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(FPE)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𝐹𝑃𝐸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−1+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−1−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赤池信息准则</a:t>
                </a:r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(AIC)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𝐴𝐼𝐶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𝑁𝑙𝑛</m:t>
                    </m:r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为分析数据的长度，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阶模型预测误差功率估计，选择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𝐹𝑃𝐸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𝐴𝐼𝐶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曲线中的极小值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作为理论最优阶次。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E6E7E8D-50FF-BD93-5B98-B665FAAA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01" y="1239814"/>
                <a:ext cx="10753669" cy="4218591"/>
              </a:xfrm>
              <a:prstGeom prst="rect">
                <a:avLst/>
              </a:prstGeom>
              <a:blipFill>
                <a:blip r:embed="rId6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95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>
            <a:spLocks noChangeArrowheads="1"/>
          </p:cNvSpPr>
          <p:nvPr/>
        </p:nvSpPr>
        <p:spPr bwMode="auto">
          <a:xfrm>
            <a:off x="2087701" y="5021845"/>
            <a:ext cx="80165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3600" b="1" dirty="0">
                <a:latin typeface="+mn-ea"/>
                <a:ea typeface="+mn-ea"/>
              </a:rPr>
              <a:t>感谢各位</a:t>
            </a:r>
            <a:r>
              <a:rPr lang="zh-CN" altLang="en-US" sz="3600" b="1" dirty="0">
                <a:latin typeface="+mn-ea"/>
                <a:ea typeface="+mn-ea"/>
              </a:rPr>
              <a:t>观看</a:t>
            </a:r>
            <a:endParaRPr lang="zh-CN" altLang="zh-CN" sz="3600" b="1" dirty="0">
              <a:latin typeface="+mn-ea"/>
              <a:ea typeface="+mn-ea"/>
            </a:endParaRPr>
          </a:p>
        </p:txBody>
      </p:sp>
      <p:sp>
        <p:nvSpPr>
          <p:cNvPr id="3077" name="直接连接符 13"/>
          <p:cNvSpPr>
            <a:spLocks noChangeShapeType="1"/>
          </p:cNvSpPr>
          <p:nvPr/>
        </p:nvSpPr>
        <p:spPr bwMode="auto">
          <a:xfrm flipV="1">
            <a:off x="4288155" y="5767705"/>
            <a:ext cx="3540760" cy="127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078" name="椭圆 21"/>
          <p:cNvSpPr>
            <a:spLocks noChangeArrowheads="1"/>
          </p:cNvSpPr>
          <p:nvPr/>
        </p:nvSpPr>
        <p:spPr bwMode="auto">
          <a:xfrm>
            <a:off x="5385198" y="3293269"/>
            <a:ext cx="1365143" cy="142160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D:\1北体\新闻中心\WechatIMG13.jpegWechatIMG13"/>
          <p:cNvPicPr>
            <a:picLocks noChangeAspect="1"/>
          </p:cNvPicPr>
          <p:nvPr/>
        </p:nvPicPr>
        <p:blipFill>
          <a:blip r:embed="rId3"/>
          <a:srcRect t="21804" b="11041"/>
          <a:stretch>
            <a:fillRect/>
          </a:stretch>
        </p:blipFill>
        <p:spPr>
          <a:xfrm>
            <a:off x="0" y="0"/>
            <a:ext cx="12192000" cy="4396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538132" y="3778875"/>
            <a:ext cx="1115735" cy="103290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D:\1北体\新闻中心\校徽.jpg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875" y="3893810"/>
            <a:ext cx="932241" cy="91122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utoUpdateAnimBg="0"/>
      <p:bldP spid="307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95"/>
            <a:ext cx="12201525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1880220"/>
            <a:ext cx="4205521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90294" y="2505670"/>
            <a:ext cx="468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411162" y="3403575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1852411" y="3017522"/>
            <a:ext cx="3230339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265" y="184785"/>
            <a:ext cx="984250" cy="847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" y="34237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3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FFT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算法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60" y="5832448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460F3A-82E0-D71E-7C86-386E2EA56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69" y="1355524"/>
            <a:ext cx="5094909" cy="46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70DCD3-517A-9631-B0D0-ED820F3F0E45}"/>
              </a:ext>
            </a:extLst>
          </p:cNvPr>
          <p:cNvSpPr txBox="1"/>
          <p:nvPr/>
        </p:nvSpPr>
        <p:spPr>
          <a:xfrm>
            <a:off x="6096000" y="1411387"/>
            <a:ext cx="5267739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进行零均值化（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zero-mean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）。可选调用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detrend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函数做去趋势处理；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确定变量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m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的值。这个值将作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输入序列（包括填充）的长度；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应用选择的窗函数（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windowing function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不选择窗函数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，则将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wsum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的值设置为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m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调用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realft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函数来执行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FFT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53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FFT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算法原理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AA3299-4CAA-16E1-0429-36A22BF6A9A9}"/>
                  </a:ext>
                </a:extLst>
              </p:cNvPr>
              <p:cNvSpPr txBox="1"/>
              <p:nvPr/>
            </p:nvSpPr>
            <p:spPr>
              <a:xfrm>
                <a:off x="1063226" y="1417968"/>
                <a:ext cx="10065548" cy="390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20000">
                  <a:lnSpc>
                    <a:spcPct val="200000"/>
                  </a:lnSpc>
                </a:pPr>
                <a:r>
                  <a:rPr lang="zh-CN" altLang="en-US" sz="2800" dirty="0">
                    <a:latin typeface="+mn-ea"/>
                  </a:rPr>
                  <a:t>设输入序列长度为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为正整数，将该序列按时间顺序的奇偶分解为越来越短的子序列，称为基</a:t>
                </a:r>
                <a:r>
                  <a:rPr lang="en-US" altLang="zh-CN" sz="2800" dirty="0">
                    <a:latin typeface="+mn-ea"/>
                  </a:rPr>
                  <a:t>2</a:t>
                </a:r>
                <a:r>
                  <a:rPr lang="zh-CN" altLang="en-US" sz="2800" dirty="0">
                    <a:latin typeface="+mn-ea"/>
                  </a:rPr>
                  <a:t>按时间抽取的</a:t>
                </a:r>
                <a:r>
                  <a:rPr lang="en-US" altLang="zh-CN" sz="2800" dirty="0">
                    <a:latin typeface="+mn-ea"/>
                  </a:rPr>
                  <a:t>FFT</a:t>
                </a:r>
                <a:r>
                  <a:rPr lang="zh-CN" altLang="en-US" sz="2800" dirty="0">
                    <a:latin typeface="+mn-ea"/>
                  </a:rPr>
                  <a:t>算法</a:t>
                </a:r>
                <a:endParaRPr lang="en-US" altLang="zh-CN" sz="2800" dirty="0">
                  <a:latin typeface="+mn-ea"/>
                </a:endParaRPr>
              </a:p>
              <a:p>
                <a:pPr lvl="0" indent="720000">
                  <a:lnSpc>
                    <a:spcPct val="150000"/>
                  </a:lnSpc>
                  <a:defRPr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FFT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的计算程序可以分成两部分；一部分是倒序重排，另一部分是蝶形运算。</a:t>
                </a:r>
                <a:endPara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AA3299-4CAA-16E1-0429-36A22BF6A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26" y="1417968"/>
                <a:ext cx="10065548" cy="3909596"/>
              </a:xfrm>
              <a:prstGeom prst="rect">
                <a:avLst/>
              </a:prstGeom>
              <a:blipFill>
                <a:blip r:embed="rId6"/>
                <a:stretch>
                  <a:fillRect l="-1211" r="-484" b="-3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82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6250D7-68A9-B3E9-C49D-931B7DB9C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0" y="1967321"/>
            <a:ext cx="8220075" cy="3524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BD4A8E-C7E4-D6B6-A55E-5AAE81A758F6}"/>
              </a:ext>
            </a:extLst>
          </p:cNvPr>
          <p:cNvSpPr txBox="1"/>
          <p:nvPr/>
        </p:nvSpPr>
        <p:spPr>
          <a:xfrm>
            <a:off x="3230216" y="1405265"/>
            <a:ext cx="573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N</a:t>
            </a:r>
            <a:r>
              <a:rPr lang="zh-CN" altLang="en-US" sz="2800" dirty="0">
                <a:latin typeface="+mj-ea"/>
                <a:ea typeface="+mj-ea"/>
              </a:rPr>
              <a:t>点</a:t>
            </a:r>
            <a:r>
              <a:rPr lang="en-US" altLang="zh-CN" sz="2800" dirty="0">
                <a:latin typeface="+mj-ea"/>
                <a:ea typeface="+mj-ea"/>
              </a:rPr>
              <a:t>FFT</a:t>
            </a:r>
            <a:r>
              <a:rPr lang="zh-CN" altLang="en-US" sz="2800" dirty="0">
                <a:latin typeface="+mj-ea"/>
                <a:ea typeface="+mj-ea"/>
              </a:rPr>
              <a:t>运算流程图（</a:t>
            </a:r>
            <a:r>
              <a:rPr lang="en-US" altLang="zh-CN" sz="2800" dirty="0">
                <a:latin typeface="+mj-ea"/>
                <a:ea typeface="+mj-ea"/>
              </a:rPr>
              <a:t>N=8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FED680-6EE2-97D4-3A41-4BA9E80F5BEC}"/>
                  </a:ext>
                </a:extLst>
              </p:cNvPr>
              <p:cNvSpPr txBox="1"/>
              <p:nvPr/>
            </p:nvSpPr>
            <p:spPr>
              <a:xfrm>
                <a:off x="8501270" y="2111522"/>
                <a:ext cx="3399183" cy="316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L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代表某一级，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(L=1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2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3…M)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旋转因子记为：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p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是旋转因子指数，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P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相同则为同一种旋转因子。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旋转因子的增量记为：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，比如在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M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级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最后一级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)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增量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总为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1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。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B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表示每个蝶形运算的两个输入数据的间隔。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FED680-6EE2-97D4-3A41-4BA9E80F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70" y="2111522"/>
                <a:ext cx="3399183" cy="3165803"/>
              </a:xfrm>
              <a:prstGeom prst="rect">
                <a:avLst/>
              </a:prstGeom>
              <a:blipFill>
                <a:blip r:embed="rId7"/>
                <a:stretch>
                  <a:fillRect l="-1616" r="-1616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8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66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旋转因子变化规律</a:t>
              </a:r>
              <a:endPara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18AFCB-0E70-000C-A2E4-7AB86BD0F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96" y="1629000"/>
            <a:ext cx="6884384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1DE604-061F-EDA1-9C29-A4005CAA3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58913"/>
            <a:ext cx="5877093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9CB23B-2E9F-FD81-640E-EC5E78F19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6" y="5384350"/>
            <a:ext cx="5594894" cy="9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65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AB14ADA-BA9D-25E0-AB02-73778D6E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67" y="1355524"/>
            <a:ext cx="4390630" cy="4680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>
              <a:defRPr/>
            </a:pPr>
            <a:fld id="{37D73C2F-8721-4177-BB6F-36765C32F100}" type="slidenum">
              <a:rPr lang="zh-CN" altLang="en-US" smtClean="0"/>
              <a:t>7</a:t>
            </a:fld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2847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码位倒序重排，以</a:t>
              </a:r>
              <a:r>
                <a:rPr lang="en-US" altLang="zh-CN" sz="2800" b="1" i="0" dirty="0">
                  <a:latin typeface="微软雅黑" panose="020B0503020204020204" charset="-122"/>
                  <a:ea typeface="微软雅黑" panose="020B0503020204020204" charset="-122"/>
                </a:rPr>
                <a:t>N=8</a:t>
              </a:r>
              <a:r>
                <a:rPr lang="zh-CN" altLang="en-US" sz="2800" b="1" i="0" dirty="0">
                  <a:latin typeface="微软雅黑" panose="020B0503020204020204" charset="-122"/>
                  <a:ea typeface="微软雅黑" panose="020B0503020204020204" charset="-122"/>
                </a:rPr>
                <a:t>为例</a:t>
              </a:r>
              <a:endParaRPr lang="da-DK" altLang="zh-CN" sz="2800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F77868-9EC3-B9BE-87B4-E5898A3A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99" y="1355524"/>
            <a:ext cx="5417636" cy="46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147163-A3A8-D3D2-5BDA-30980061C668}"/>
              </a:ext>
            </a:extLst>
          </p:cNvPr>
          <p:cNvSpPr txBox="1"/>
          <p:nvPr/>
        </p:nvSpPr>
        <p:spPr>
          <a:xfrm>
            <a:off x="534695" y="6169580"/>
            <a:ext cx="76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码位倒序后的顺序是数据送入计算机的顺序</a:t>
            </a:r>
          </a:p>
        </p:txBody>
      </p:sp>
    </p:spTree>
    <p:extLst>
      <p:ext uri="{BB962C8B-B14F-4D97-AF65-F5344CB8AC3E}">
        <p14:creationId xmlns:p14="http://schemas.microsoft.com/office/powerpoint/2010/main" val="177760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AA74F9-4458-A8A1-CA5A-1E9E0764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815" y="189000"/>
            <a:ext cx="486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6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73C2F-8721-4177-BB6F-36765C32F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62696" y="180621"/>
            <a:ext cx="11922624" cy="854076"/>
            <a:chOff x="269376" y="639726"/>
            <a:chExt cx="11922624" cy="854076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116281" y="1493802"/>
              <a:ext cx="1107571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376" y="639726"/>
              <a:ext cx="1207135" cy="601345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31750"/>
            </a:effectLst>
          </p:spPr>
        </p:pic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588698" y="744985"/>
              <a:ext cx="6509514" cy="52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9" tIns="45709" rIns="91419" bIns="45709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i="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蝶形运算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编程流程图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50" y="5823529"/>
            <a:ext cx="2213256" cy="5328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6E7E8D-50FF-BD93-5B98-B665FAAA7F4C}"/>
              </a:ext>
            </a:extLst>
          </p:cNvPr>
          <p:cNvSpPr txBox="1"/>
          <p:nvPr/>
        </p:nvSpPr>
        <p:spPr>
          <a:xfrm>
            <a:off x="7991532" y="1518734"/>
            <a:ext cx="3657129" cy="307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5400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三层嵌套循环的功能是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最里面的那一层循环完成相同的蝶形运算；中间的一层循环完成因子的变化；最外面的循环完成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次迭代。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47507-02D5-0584-E9CC-8C094F1EE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9" y="1143303"/>
            <a:ext cx="696688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IyNzgzYTRiZmZhZmJmODFlZWUxYjYyZTM3Zjc5NT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7135</TotalTime>
  <Words>710</Words>
  <Application>Microsoft Office PowerPoint</Application>
  <PresentationFormat>宽屏</PresentationFormat>
  <Paragraphs>87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微软雅黑</vt:lpstr>
      <vt:lpstr>-apple-system</vt:lpstr>
      <vt:lpstr>Times New Roman</vt:lpstr>
      <vt:lpstr>宋体</vt:lpstr>
      <vt:lpstr>Arial</vt:lpstr>
      <vt:lpstr>Cambria Math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 yx</cp:lastModifiedBy>
  <cp:revision>25</cp:revision>
  <dcterms:created xsi:type="dcterms:W3CDTF">2022-04-29T13:09:00Z</dcterms:created>
  <dcterms:modified xsi:type="dcterms:W3CDTF">2023-06-02T04:53:59Z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1929C36C57334A56ADC7B33E2082F1C3</vt:lpwstr>
  </property>
  <property fmtid="{D5CDD505-2E9C-101B-9397-08002B2CF9AE}" pid="3" name="KSOProductBuildVer">
    <vt:lpwstr>2052-11.1.0.11691</vt:lpwstr>
  </property>
</Properties>
</file>